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700" r:id="rId4"/>
    <p:sldMasterId id="2147483712" r:id="rId5"/>
  </p:sldMasterIdLst>
  <p:notesMasterIdLst>
    <p:notesMasterId r:id="rId46"/>
  </p:notesMasterIdLst>
  <p:sldIdLst>
    <p:sldId id="256" r:id="rId6"/>
    <p:sldId id="257" r:id="rId7"/>
    <p:sldId id="322" r:id="rId8"/>
    <p:sldId id="270" r:id="rId9"/>
    <p:sldId id="321" r:id="rId10"/>
    <p:sldId id="290" r:id="rId11"/>
    <p:sldId id="291" r:id="rId12"/>
    <p:sldId id="305" r:id="rId13"/>
    <p:sldId id="304" r:id="rId14"/>
    <p:sldId id="265" r:id="rId15"/>
    <p:sldId id="266" r:id="rId16"/>
    <p:sldId id="268" r:id="rId17"/>
    <p:sldId id="269" r:id="rId18"/>
    <p:sldId id="262" r:id="rId19"/>
    <p:sldId id="292" r:id="rId20"/>
    <p:sldId id="293" r:id="rId21"/>
    <p:sldId id="519" r:id="rId22"/>
    <p:sldId id="518" r:id="rId23"/>
    <p:sldId id="294" r:id="rId24"/>
    <p:sldId id="295" r:id="rId25"/>
    <p:sldId id="315" r:id="rId26"/>
    <p:sldId id="296" r:id="rId27"/>
    <p:sldId id="318" r:id="rId28"/>
    <p:sldId id="319" r:id="rId29"/>
    <p:sldId id="320" r:id="rId30"/>
    <p:sldId id="297" r:id="rId31"/>
    <p:sldId id="298" r:id="rId32"/>
    <p:sldId id="311" r:id="rId33"/>
    <p:sldId id="317" r:id="rId34"/>
    <p:sldId id="316" r:id="rId35"/>
    <p:sldId id="282" r:id="rId36"/>
    <p:sldId id="283" r:id="rId37"/>
    <p:sldId id="300" r:id="rId38"/>
    <p:sldId id="285" r:id="rId39"/>
    <p:sldId id="286" r:id="rId40"/>
    <p:sldId id="520" r:id="rId41"/>
    <p:sldId id="306" r:id="rId42"/>
    <p:sldId id="313" r:id="rId43"/>
    <p:sldId id="312" r:id="rId44"/>
    <p:sldId id="28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4614"/>
  </p:normalViewPr>
  <p:slideViewPr>
    <p:cSldViewPr snapToGrid="0" snapToObjects="1">
      <p:cViewPr varScale="1">
        <p:scale>
          <a:sx n="112" d="100"/>
          <a:sy n="112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2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8591C-066D-8547-8947-4B867CFDE839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21EDD-FD83-BC41-B83D-609CE979D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5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21EDD-FD83-BC41-B83D-609CE979D0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The moive is at x=0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21EDD-FD83-BC41-B83D-609CE979D0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21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21EDD-FD83-BC41-B83D-609CE979D0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1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3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9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91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64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685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310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341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547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109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294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533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87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908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463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559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227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931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968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811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213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829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13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82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09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36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940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507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DAAAA-57FD-0140-915B-4BB6CBEB2863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15F1D-3024-A24A-AAA0-34AF9F022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09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B64B9-1C1E-9248-827E-5A167D627056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01908-B363-0241-8878-A1BB406C1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05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EC809-678B-A04A-AE1A-89A7D70847E6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8C322-D5C4-4E4F-B5E8-44B7A9D1D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11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AC94A-1BD8-374D-9C0B-FF3BE017CF6F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1C5D6-2FA4-C246-8C54-78D077845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19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9020C-0CDC-E84D-9E40-75733728746B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68C4B-ECB2-9C45-BC21-F99AD46DC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9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5B4B0-86C7-CF4D-B405-ADAF35A5B3B4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0E9FD-9AEA-3643-8355-FDC617A1F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4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98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2EFDF-B5DA-3A46-9EE2-9ECA9C17C3BF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C4AC9-0342-174D-87A3-93E4A4ECF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7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29137-8DEB-9E4B-9540-96F59ADA239B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263C-2B9B-4F46-AD9C-23E6139C7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24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2B61C-B0D6-2A42-A3B4-E70789BAC09F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3F95F-3792-6348-98A4-DF04AC761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4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1F22-8884-2240-A194-10B7DE262ADC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75D26-B886-0F4C-88B4-9D1D1DC1B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33FCA-4788-484E-941A-F9513C236C21}" type="datetime1">
              <a:rPr lang="en-US"/>
              <a:pPr>
                <a:defRPr/>
              </a:pPr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973F4-6B57-CA41-A814-5A1A39306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26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497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8262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054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223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49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50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215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3721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626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5766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728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986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4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82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8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3E92D-F6F3-D040-A20B-E9F73CED929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674F-0F42-A54A-9E7B-ED9232594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38F0-2FC0-468A-929C-F5A2C4825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36943-83F9-4CB1-9E4D-284366750F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8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A2DBA-658B-1C40-A945-E2DA384DE0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73325-AB17-8348-BF2E-980CF550F4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77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75F0C6-A248-AD40-A2D6-E5C5E2F5D066}" type="datetime1">
              <a:rPr lang="en-US"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3/8/24</a:t>
            </a:fld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078BFC-2971-284A-A331-FFF843DFC2D7}" type="slidenum">
              <a:rPr lang="en-US"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37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08115-BAE1-974A-B797-40F59F9C631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3/8/24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324EF-2591-C944-8137-E8A764B3B9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6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59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35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5.bin"/><Relationship Id="rId7" Type="http://schemas.openxmlformats.org/officeDocument/2006/relationships/image" Target="../media/image71.wmf"/><Relationship Id="rId12" Type="http://schemas.openxmlformats.org/officeDocument/2006/relationships/image" Target="../media/image74.wmf"/><Relationship Id="rId2" Type="http://schemas.openxmlformats.org/officeDocument/2006/relationships/image" Target="../media/image68.png"/><Relationship Id="rId16" Type="http://schemas.openxmlformats.org/officeDocument/2006/relationships/image" Target="../media/image76.wmf"/><Relationship Id="rId1" Type="http://schemas.openxmlformats.org/officeDocument/2006/relationships/slideLayout" Target="../slideLayouts/slideLayout35.xml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70.png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73.wmf"/><Relationship Id="rId4" Type="http://schemas.openxmlformats.org/officeDocument/2006/relationships/image" Target="../media/image69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7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media" Target="../media/media4.mp4"/><Relationship Id="rId7" Type="http://schemas.openxmlformats.org/officeDocument/2006/relationships/image" Target="../media/image9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9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Bessel_beam" TargetMode="Externa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Lecture 3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Fresnel diffraction</a:t>
            </a:r>
          </a:p>
        </p:txBody>
      </p:sp>
    </p:spTree>
    <p:extLst>
      <p:ext uri="{BB962C8B-B14F-4D97-AF65-F5344CB8AC3E}">
        <p14:creationId xmlns:p14="http://schemas.microsoft.com/office/powerpoint/2010/main" val="94319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19" y="2447364"/>
            <a:ext cx="2913372" cy="2586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3713" y="197579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Sir Isaac Newton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35" y="2447364"/>
            <a:ext cx="3079221" cy="25868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6355" y="877703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Log of 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absolute value of 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2D FFT of 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Sir Isaac Newton</a:t>
            </a:r>
          </a:p>
        </p:txBody>
      </p:sp>
    </p:spTree>
    <p:extLst>
      <p:ext uri="{BB962C8B-B14F-4D97-AF65-F5344CB8AC3E}">
        <p14:creationId xmlns:p14="http://schemas.microsoft.com/office/powerpoint/2010/main" val="1868314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6"/>
          <a:stretch/>
        </p:blipFill>
        <p:spPr>
          <a:xfrm>
            <a:off x="3062121" y="1096317"/>
            <a:ext cx="2428252" cy="22636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401165" y="1182905"/>
            <a:ext cx="13447" cy="201706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06083" y="2191435"/>
            <a:ext cx="2151529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454955" y="2231776"/>
            <a:ext cx="92797" cy="1075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00" y="3498031"/>
            <a:ext cx="4478253" cy="335996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55812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Extraction of a frequency component of Sir Isaac Newton</a:t>
            </a:r>
          </a:p>
        </p:txBody>
      </p:sp>
      <p:sp>
        <p:nvSpPr>
          <p:cNvPr id="22" name="Oval 21"/>
          <p:cNvSpPr/>
          <p:nvPr/>
        </p:nvSpPr>
        <p:spPr>
          <a:xfrm>
            <a:off x="4257733" y="2034554"/>
            <a:ext cx="92797" cy="1075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835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0" y="98333"/>
            <a:ext cx="3129195" cy="2347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75" y="94588"/>
            <a:ext cx="3134188" cy="2351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19" y="2224209"/>
            <a:ext cx="3129195" cy="2347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73" y="2224208"/>
            <a:ext cx="3134189" cy="2351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18" y="4330136"/>
            <a:ext cx="3136995" cy="2353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77" y="4330136"/>
            <a:ext cx="3155785" cy="23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5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75" y="134931"/>
            <a:ext cx="2771082" cy="2079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76" y="2378890"/>
            <a:ext cx="2771082" cy="2079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75" y="4622849"/>
            <a:ext cx="2771082" cy="2079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46" y="130626"/>
            <a:ext cx="2771082" cy="2079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66" y="2378890"/>
            <a:ext cx="2771082" cy="2079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576" y="4629642"/>
            <a:ext cx="2777262" cy="2083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0" y="130626"/>
            <a:ext cx="2771082" cy="2079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0" y="2369948"/>
            <a:ext cx="2771082" cy="20791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5" y="4517607"/>
            <a:ext cx="2911351" cy="21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30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3911203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78" y="1303735"/>
            <a:ext cx="3221385" cy="25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97" y="1303735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1303735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81" name="Rectangle 9"/>
          <p:cNvSpPr>
            <a:spLocks/>
          </p:cNvSpPr>
          <p:nvPr/>
        </p:nvSpPr>
        <p:spPr bwMode="auto">
          <a:xfrm>
            <a:off x="241102" y="625078"/>
            <a:ext cx="10238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>
                <a:solidFill>
                  <a:schemeClr val="tx1"/>
                </a:solidFill>
                <a:ea typeface="ＭＳ Ｐゴシック" charset="0"/>
                <a:cs typeface="Arial" charset="0"/>
              </a:rPr>
              <a:t>λ = 800nm</a:t>
            </a:r>
          </a:p>
        </p:txBody>
      </p:sp>
      <p:sp>
        <p:nvSpPr>
          <p:cNvPr id="28682" name="Rectangle 10"/>
          <p:cNvSpPr>
            <a:spLocks/>
          </p:cNvSpPr>
          <p:nvPr/>
        </p:nvSpPr>
        <p:spPr bwMode="auto">
          <a:xfrm>
            <a:off x="3718576" y="892969"/>
            <a:ext cx="18508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Propagation profile</a:t>
            </a:r>
          </a:p>
        </p:txBody>
      </p:sp>
      <p:sp>
        <p:nvSpPr>
          <p:cNvPr id="28683" name="Rectangle 11"/>
          <p:cNvSpPr>
            <a:spLocks/>
          </p:cNvSpPr>
          <p:nvPr/>
        </p:nvSpPr>
        <p:spPr bwMode="auto">
          <a:xfrm>
            <a:off x="1381964" y="892969"/>
            <a:ext cx="5411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28684" name="Rectangle 12"/>
          <p:cNvSpPr>
            <a:spLocks/>
          </p:cNvSpPr>
          <p:nvPr/>
        </p:nvSpPr>
        <p:spPr bwMode="auto">
          <a:xfrm rot="-5400000">
            <a:off x="-652425" y="2405993"/>
            <a:ext cx="1633017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 algn="ctr"/>
            <a:r>
              <a:rPr lang="en-US">
                <a:solidFill>
                  <a:schemeClr val="tx1"/>
                </a:solidFill>
                <a:ea typeface="ＭＳ Ｐゴシック" charset="0"/>
                <a:cs typeface="Arial" charset="0"/>
              </a:rPr>
              <a:t>Phase object</a:t>
            </a:r>
          </a:p>
        </p:txBody>
      </p:sp>
      <p:sp>
        <p:nvSpPr>
          <p:cNvPr id="28685" name="Rectangle 13"/>
          <p:cNvSpPr>
            <a:spLocks/>
          </p:cNvSpPr>
          <p:nvPr/>
        </p:nvSpPr>
        <p:spPr bwMode="auto">
          <a:xfrm rot="-5400000">
            <a:off x="-1048680" y="5022392"/>
            <a:ext cx="2427759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 algn="ctr"/>
            <a:r>
              <a:rPr lang="en-US">
                <a:solidFill>
                  <a:schemeClr val="tx1"/>
                </a:solidFill>
                <a:ea typeface="ＭＳ Ｐゴシック" charset="0"/>
                <a:cs typeface="Arial" charset="0"/>
              </a:rPr>
              <a:t>Amplitude object</a:t>
            </a:r>
          </a:p>
        </p:txBody>
      </p:sp>
      <p:sp>
        <p:nvSpPr>
          <p:cNvPr id="28686" name="Rectangle 14"/>
          <p:cNvSpPr>
            <a:spLocks/>
          </p:cNvSpPr>
          <p:nvPr/>
        </p:nvSpPr>
        <p:spPr bwMode="auto">
          <a:xfrm>
            <a:off x="7284293" y="892969"/>
            <a:ext cx="7123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>
                <a:solidFill>
                  <a:schemeClr val="tx1"/>
                </a:solidFill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28687" name="Rectangle 15"/>
          <p:cNvSpPr>
            <a:spLocks/>
          </p:cNvSpPr>
          <p:nvPr/>
        </p:nvSpPr>
        <p:spPr bwMode="auto">
          <a:xfrm>
            <a:off x="523503" y="1330523"/>
            <a:ext cx="6686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>
                <a:solidFill>
                  <a:srgbClr val="FFFFFF"/>
                </a:solidFill>
                <a:ea typeface="ＭＳ Ｐゴシック" charset="0"/>
                <a:cs typeface="Arial" charset="0"/>
              </a:rPr>
              <a:t>Δφ = π</a:t>
            </a: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1192114" y="53578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algn="l"/>
            <a:r>
              <a:rPr lang="en-US" sz="3600" dirty="0">
                <a:solidFill>
                  <a:srgbClr val="0000FF"/>
                </a:solidFill>
              </a:rPr>
              <a:t>Phase </a:t>
            </a:r>
            <a:r>
              <a:rPr lang="en-US" sz="3600" dirty="0" err="1">
                <a:solidFill>
                  <a:srgbClr val="0000FF"/>
                </a:solidFill>
              </a:rPr>
              <a:t>vs</a:t>
            </a:r>
            <a:r>
              <a:rPr lang="en-US" sz="3600" dirty="0">
                <a:solidFill>
                  <a:srgbClr val="0000FF"/>
                </a:solidFill>
              </a:rPr>
              <a:t> amplitude comparison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14</a:t>
            </a:fld>
            <a:endParaRPr lang="en-US" dirty="0"/>
          </a:p>
        </p:txBody>
      </p:sp>
      <p:pic>
        <p:nvPicPr>
          <p:cNvPr id="19" name="Picture 18" descr="Screen Shot 2013-09-23 at 16.43.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77" y="3911203"/>
            <a:ext cx="3221385" cy="2536031"/>
          </a:xfrm>
          <a:prstGeom prst="rect">
            <a:avLst/>
          </a:prstGeom>
        </p:spPr>
      </p:pic>
      <p:pic>
        <p:nvPicPr>
          <p:cNvPr id="21" name="Picture 20" descr="Screen Shot 2013-09-23 at 16.44.00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97" y="3911203"/>
            <a:ext cx="2536031" cy="2536031"/>
          </a:xfrm>
          <a:prstGeom prst="rect">
            <a:avLst/>
          </a:prstGeom>
        </p:spPr>
      </p:pic>
      <p:sp>
        <p:nvSpPr>
          <p:cNvPr id="2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33340" y="66511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7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6" name="Rectangle 24"/>
          <p:cNvSpPr>
            <a:spLocks/>
          </p:cNvSpPr>
          <p:nvPr/>
        </p:nvSpPr>
        <p:spPr bwMode="auto">
          <a:xfrm>
            <a:off x="116086" y="599138"/>
            <a:ext cx="10238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λ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= 800nm</a:t>
            </a: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0" y="27638"/>
            <a:ext cx="9114162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/>
            <a:r>
              <a:rPr lang="en-US" sz="3600" dirty="0">
                <a:solidFill>
                  <a:srgbClr val="0000FF"/>
                </a:solidFill>
              </a:rPr>
              <a:t>Amplitude and Phase Gratings</a:t>
            </a:r>
          </a:p>
        </p:txBody>
      </p:sp>
      <p:pic>
        <p:nvPicPr>
          <p:cNvPr id="19" name="Picture 18" descr="Screen Shot 2013-09-25 at 10.29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6" y="3739056"/>
            <a:ext cx="2683598" cy="2695165"/>
          </a:xfrm>
          <a:prstGeom prst="rect">
            <a:avLst/>
          </a:prstGeom>
        </p:spPr>
      </p:pic>
      <p:pic>
        <p:nvPicPr>
          <p:cNvPr id="20" name="Picture 19" descr="Screen Shot 2013-09-25 at 10.49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6" y="965318"/>
            <a:ext cx="2676913" cy="2665440"/>
          </a:xfrm>
          <a:prstGeom prst="rect">
            <a:avLst/>
          </a:prstGeom>
        </p:spPr>
      </p:pic>
      <p:pic>
        <p:nvPicPr>
          <p:cNvPr id="21" name="Picture 20" descr="Screen Shot 2013-09-25 at 10.49.43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91" y="948031"/>
            <a:ext cx="3400795" cy="2695167"/>
          </a:xfrm>
          <a:prstGeom prst="rect">
            <a:avLst/>
          </a:prstGeom>
        </p:spPr>
      </p:pic>
      <p:pic>
        <p:nvPicPr>
          <p:cNvPr id="22" name="Picture 21" descr="Screen Shot 2013-09-25 at 10.49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62" y="948031"/>
            <a:ext cx="2691311" cy="2695167"/>
          </a:xfrm>
          <a:prstGeom prst="rect">
            <a:avLst/>
          </a:prstGeom>
        </p:spPr>
      </p:pic>
      <p:pic>
        <p:nvPicPr>
          <p:cNvPr id="23" name="Picture 22" descr="Screen Shot 2013-09-25 at 11.03.56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92" y="3739055"/>
            <a:ext cx="3400794" cy="2682725"/>
          </a:xfrm>
          <a:prstGeom prst="rect">
            <a:avLst/>
          </a:prstGeom>
        </p:spPr>
      </p:pic>
      <p:pic>
        <p:nvPicPr>
          <p:cNvPr id="24" name="Picture 23" descr="Screen Shot 2013-09-25 at 11.04.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82" y="3739057"/>
            <a:ext cx="2686567" cy="2682724"/>
          </a:xfrm>
          <a:prstGeom prst="rect">
            <a:avLst/>
          </a:prstGeom>
        </p:spPr>
      </p:pic>
      <p:sp>
        <p:nvSpPr>
          <p:cNvPr id="2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78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Fresnel Diffraction</a:t>
            </a:r>
          </a:p>
        </p:txBody>
      </p:sp>
    </p:spTree>
    <p:extLst>
      <p:ext uri="{BB962C8B-B14F-4D97-AF65-F5344CB8AC3E}">
        <p14:creationId xmlns:p14="http://schemas.microsoft.com/office/powerpoint/2010/main" val="2971925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01943" y="1640605"/>
          <a:ext cx="7868906" cy="3252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09880" imgH="1574640" progId="Equation.DSMT4">
                  <p:embed/>
                </p:oleObj>
              </mc:Choice>
              <mc:Fallback>
                <p:oleObj name="Equation" r:id="rId2" imgW="3809880" imgH="1574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1943" y="1640605"/>
                        <a:ext cx="7868906" cy="3252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E68ECF4-2FE5-B94F-A371-1CAC636C1524}"/>
              </a:ext>
            </a:extLst>
          </p:cNvPr>
          <p:cNvSpPr txBox="1"/>
          <p:nvPr/>
        </p:nvSpPr>
        <p:spPr>
          <a:xfrm>
            <a:off x="2261720" y="550984"/>
            <a:ext cx="4620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Paraxial Approximation </a:t>
            </a:r>
          </a:p>
        </p:txBody>
      </p:sp>
    </p:spTree>
    <p:extLst>
      <p:ext uri="{BB962C8B-B14F-4D97-AF65-F5344CB8AC3E}">
        <p14:creationId xmlns:p14="http://schemas.microsoft.com/office/powerpoint/2010/main" val="3229962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Box 1"/>
          <p:cNvSpPr txBox="1">
            <a:spLocks noChangeArrowheads="1"/>
          </p:cNvSpPr>
          <p:nvPr/>
        </p:nvSpPr>
        <p:spPr bwMode="auto">
          <a:xfrm>
            <a:off x="3525838" y="14288"/>
            <a:ext cx="225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  <a:latin typeface="Arial" charset="0"/>
              </a:rPr>
              <a:t>Derivation of BPM </a:t>
            </a:r>
          </a:p>
        </p:txBody>
      </p:sp>
      <p:pic>
        <p:nvPicPr>
          <p:cNvPr id="112642" name="Picture 2"/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227138"/>
            <a:ext cx="6600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52550" y="6045200"/>
            <a:ext cx="1992313" cy="674688"/>
          </a:xfrm>
          <a:prstGeom prst="rect">
            <a:avLst/>
          </a:prstGeom>
          <a:solidFill>
            <a:srgbClr val="FFFF00">
              <a:alpha val="21960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2644" name="Picture 4"/>
          <p:cNvPicPr>
            <a:picLocks noChangeAspect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5894388"/>
            <a:ext cx="3341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3622675" y="6383338"/>
            <a:ext cx="1157288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91088" y="6008688"/>
            <a:ext cx="3097212" cy="793750"/>
          </a:xfrm>
          <a:prstGeom prst="rect">
            <a:avLst/>
          </a:prstGeom>
          <a:solidFill>
            <a:srgbClr val="FFFF00">
              <a:alpha val="30196"/>
            </a:srgbClr>
          </a:solidFill>
          <a:ln w="28575">
            <a:solidFill>
              <a:srgbClr val="95373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9213" y="5894388"/>
            <a:ext cx="7635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FT</a:t>
            </a:r>
          </a:p>
        </p:txBody>
      </p:sp>
      <p:graphicFrame>
        <p:nvGraphicFramePr>
          <p:cNvPr id="112648" name="Object 1"/>
          <p:cNvGraphicFramePr>
            <a:graphicFrameLocks noChangeAspect="1"/>
          </p:cNvGraphicFramePr>
          <p:nvPr/>
        </p:nvGraphicFramePr>
        <p:xfrm>
          <a:off x="1530350" y="471488"/>
          <a:ext cx="3249613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0" imgH="0" progId="Equation.DSMT4">
                  <p:embed/>
                </p:oleObj>
              </mc:Choice>
              <mc:Fallback>
                <p:oleObj name="Equation" r:id="rId4" imgW="0" imgH="0" progId="Equation.DSMT4">
                  <p:embed/>
                  <p:pic>
                    <p:nvPicPr>
                      <p:cNvPr id="11264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350" y="471488"/>
                        <a:ext cx="3249613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9" name="TextBox 2"/>
          <p:cNvSpPr txBox="1">
            <a:spLocks noChangeArrowheads="1"/>
          </p:cNvSpPr>
          <p:nvPr/>
        </p:nvSpPr>
        <p:spPr bwMode="auto">
          <a:xfrm>
            <a:off x="5800725" y="6208713"/>
            <a:ext cx="319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>
                <a:latin typeface="Arial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10692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0037" y="500061"/>
            <a:ext cx="18481865" cy="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571" y="673805"/>
            <a:ext cx="4549534" cy="14326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4409" y="268773"/>
            <a:ext cx="5450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From Course Notes </a:t>
            </a:r>
            <a:r>
              <a:rPr lang="en-US" sz="3200" dirty="0" err="1">
                <a:solidFill>
                  <a:srgbClr val="0000FF"/>
                </a:solidFill>
              </a:rPr>
              <a:t>Lectrue</a:t>
            </a:r>
            <a:r>
              <a:rPr lang="en-US" sz="3200" dirty="0">
                <a:solidFill>
                  <a:srgbClr val="0000FF"/>
                </a:solidFill>
              </a:rPr>
              <a:t> #1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597" y="1414464"/>
            <a:ext cx="5186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Beam Propagation Equation: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7" y="2265589"/>
            <a:ext cx="5186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Convolution Theorem: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971801" y="2106488"/>
            <a:ext cx="103572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066755"/>
              </p:ext>
            </p:extLst>
          </p:nvPr>
        </p:nvGraphicFramePr>
        <p:xfrm>
          <a:off x="3054350" y="2170113"/>
          <a:ext cx="5792788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44800" imgH="495300" progId="Equation.DSMT4">
                  <p:embed/>
                </p:oleObj>
              </mc:Choice>
              <mc:Fallback>
                <p:oleObj name="Equation" r:id="rId3" imgW="2844800" imgH="4953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350" y="2170113"/>
                        <a:ext cx="5792788" cy="1028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971801" y="3121992"/>
            <a:ext cx="107424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095334"/>
              </p:ext>
            </p:extLst>
          </p:nvPr>
        </p:nvGraphicFramePr>
        <p:xfrm>
          <a:off x="3394075" y="3017838"/>
          <a:ext cx="35433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76400" imgH="203200" progId="Equation.DSMT4">
                  <p:embed/>
                </p:oleObj>
              </mc:Choice>
              <mc:Fallback>
                <p:oleObj name="Equation" r:id="rId5" imgW="1676400" imgH="2032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075" y="3017838"/>
                        <a:ext cx="3543300" cy="447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964075" y="3570065"/>
            <a:ext cx="5308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 G, F and H are Fourier transforms of g, f and h respectively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597" y="4566955"/>
            <a:ext cx="5686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 that Fourier Transform of the exponential is:  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 flipV="1">
            <a:off x="742949" y="5801945"/>
            <a:ext cx="130381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123220"/>
              </p:ext>
            </p:extLst>
          </p:nvPr>
        </p:nvGraphicFramePr>
        <p:xfrm>
          <a:off x="924437" y="5107063"/>
          <a:ext cx="7047989" cy="621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263760" imgH="283320" progId="Equation.DSMT4">
                  <p:embed/>
                </p:oleObj>
              </mc:Choice>
              <mc:Fallback>
                <p:oleObj name="Equation" r:id="rId7" imgW="3263760" imgH="2833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437" y="5107063"/>
                        <a:ext cx="7047989" cy="621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038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last time:  Angular spectrum and 2D FTs</a:t>
            </a:r>
          </a:p>
          <a:p>
            <a:r>
              <a:rPr lang="en-US" dirty="0"/>
              <a:t>Phase versus amplitude</a:t>
            </a:r>
          </a:p>
          <a:p>
            <a:r>
              <a:rPr lang="en-US" dirty="0"/>
              <a:t>Fresnel diffraction</a:t>
            </a:r>
          </a:p>
          <a:p>
            <a:r>
              <a:rPr lang="en-US" dirty="0"/>
              <a:t>Near field</a:t>
            </a:r>
          </a:p>
          <a:p>
            <a:r>
              <a:rPr lang="en-US" dirty="0"/>
              <a:t>Far field</a:t>
            </a:r>
          </a:p>
          <a:p>
            <a:r>
              <a:rPr lang="en-US" dirty="0"/>
              <a:t>Bessel beam </a:t>
            </a:r>
          </a:p>
        </p:txBody>
      </p:sp>
    </p:spTree>
    <p:extLst>
      <p:ext uri="{BB962C8B-B14F-4D97-AF65-F5344CB8AC3E}">
        <p14:creationId xmlns:p14="http://schemas.microsoft.com/office/powerpoint/2010/main" val="394228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"/>
            <a:ext cx="6530186" cy="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4263" y="3128725"/>
            <a:ext cx="5686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Recall: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032257"/>
              </p:ext>
            </p:extLst>
          </p:nvPr>
        </p:nvGraphicFramePr>
        <p:xfrm>
          <a:off x="1417355" y="3020861"/>
          <a:ext cx="4483334" cy="582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4800" imgH="228240" progId="Equation.DSMT4">
                  <p:embed/>
                </p:oleObj>
              </mc:Choice>
              <mc:Fallback>
                <p:oleObj name="Equation" r:id="rId2" imgW="1864800" imgH="2282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7355" y="3020861"/>
                        <a:ext cx="4483334" cy="5821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44372" y="4259346"/>
            <a:ext cx="68971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099085"/>
              </p:ext>
            </p:extLst>
          </p:nvPr>
        </p:nvGraphicFramePr>
        <p:xfrm>
          <a:off x="275865" y="4532725"/>
          <a:ext cx="8736136" cy="81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194080" imgH="469800" progId="Equation.DSMT4">
                  <p:embed/>
                </p:oleObj>
              </mc:Choice>
              <mc:Fallback>
                <p:oleObj name="Equation" r:id="rId4" imgW="5194080" imgH="4698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865" y="4532725"/>
                        <a:ext cx="8736136" cy="81461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44372" y="1174178"/>
            <a:ext cx="8139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Let us apply the Convolution Theorem on Beam Propagation Equation: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865" y="4071468"/>
            <a:ext cx="5686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Finally: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706881"/>
              </p:ext>
            </p:extLst>
          </p:nvPr>
        </p:nvGraphicFramePr>
        <p:xfrm>
          <a:off x="381000" y="1722438"/>
          <a:ext cx="674211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251160" imgH="469800" progId="Equation.DSMT4">
                  <p:embed/>
                </p:oleObj>
              </mc:Choice>
              <mc:Fallback>
                <p:oleObj name="Equation" r:id="rId6" imgW="32511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1722438"/>
                        <a:ext cx="6742113" cy="97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4F1C1A3-28AE-0668-D482-E7169C08762B}"/>
              </a:ext>
            </a:extLst>
          </p:cNvPr>
          <p:cNvSpPr txBox="1"/>
          <p:nvPr/>
        </p:nvSpPr>
        <p:spPr>
          <a:xfrm>
            <a:off x="2548890" y="283225"/>
            <a:ext cx="3622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>
                <a:solidFill>
                  <a:srgbClr val="0070C0"/>
                </a:solidFill>
              </a:rPr>
              <a:t>Fresnel Diffraction</a:t>
            </a:r>
          </a:p>
        </p:txBody>
      </p:sp>
    </p:spTree>
    <p:extLst>
      <p:ext uri="{BB962C8B-B14F-4D97-AF65-F5344CB8AC3E}">
        <p14:creationId xmlns:p14="http://schemas.microsoft.com/office/powerpoint/2010/main" val="476276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57" y="1454406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34" y="421481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1464469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/>
          </p:cNvSpPr>
          <p:nvPr/>
        </p:nvSpPr>
        <p:spPr bwMode="auto">
          <a:xfrm>
            <a:off x="915825" y="571500"/>
            <a:ext cx="1166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sz="2400">
                <a:ea typeface="ＭＳ Ｐゴシック" charset="0"/>
                <a:cs typeface="Arial" charset="0"/>
              </a:rPr>
              <a:t>Aperture</a:t>
            </a:r>
          </a:p>
        </p:txBody>
      </p:sp>
      <p:sp>
        <p:nvSpPr>
          <p:cNvPr id="13321" name="Rectangle 9"/>
          <p:cNvSpPr>
            <a:spLocks/>
          </p:cNvSpPr>
          <p:nvPr/>
        </p:nvSpPr>
        <p:spPr bwMode="auto">
          <a:xfrm>
            <a:off x="6969781" y="1017984"/>
            <a:ext cx="1258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sz="2400" dirty="0">
                <a:ea typeface="ＭＳ Ｐゴシック" charset="0"/>
                <a:cs typeface="Arial" charset="0"/>
              </a:rPr>
              <a:t>z = 20mm</a:t>
            </a:r>
          </a:p>
        </p:txBody>
      </p:sp>
      <p:sp>
        <p:nvSpPr>
          <p:cNvPr id="13322" name="Rectangle 10"/>
          <p:cNvSpPr>
            <a:spLocks/>
          </p:cNvSpPr>
          <p:nvPr/>
        </p:nvSpPr>
        <p:spPr bwMode="auto">
          <a:xfrm>
            <a:off x="4021171" y="1017984"/>
            <a:ext cx="11027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sz="2400">
                <a:ea typeface="ＭＳ Ｐゴシック" charset="0"/>
                <a:cs typeface="Arial" charset="0"/>
              </a:rPr>
              <a:t>z = 1mm</a:t>
            </a:r>
          </a:p>
        </p:txBody>
      </p:sp>
      <p:sp>
        <p:nvSpPr>
          <p:cNvPr id="13323" name="Rectangle 11"/>
          <p:cNvSpPr>
            <a:spLocks/>
          </p:cNvSpPr>
          <p:nvPr/>
        </p:nvSpPr>
        <p:spPr bwMode="auto">
          <a:xfrm>
            <a:off x="3958278" y="571500"/>
            <a:ext cx="1228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sz="2400">
                <a:ea typeface="ＭＳ Ｐゴシック" charset="0"/>
                <a:cs typeface="Arial" charset="0"/>
              </a:rPr>
              <a:t>near field</a:t>
            </a:r>
          </a:p>
        </p:txBody>
      </p:sp>
      <p:sp>
        <p:nvSpPr>
          <p:cNvPr id="13324" name="Rectangle 12"/>
          <p:cNvSpPr>
            <a:spLocks/>
          </p:cNvSpPr>
          <p:nvPr/>
        </p:nvSpPr>
        <p:spPr bwMode="auto">
          <a:xfrm>
            <a:off x="6429114" y="3812976"/>
            <a:ext cx="2307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sz="2400">
                <a:ea typeface="ＭＳ Ｐゴシック" charset="0"/>
                <a:cs typeface="Arial" charset="0"/>
              </a:rPr>
              <a:t>far field (rescaled)</a:t>
            </a:r>
          </a:p>
        </p:txBody>
      </p:sp>
      <p:sp>
        <p:nvSpPr>
          <p:cNvPr id="13325" name="Rectangle 13"/>
          <p:cNvSpPr>
            <a:spLocks/>
          </p:cNvSpPr>
          <p:nvPr/>
        </p:nvSpPr>
        <p:spPr bwMode="auto">
          <a:xfrm>
            <a:off x="339328" y="4116586"/>
            <a:ext cx="21983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Image size = 2x2mm</a:t>
            </a:r>
          </a:p>
          <a:p>
            <a:pPr marL="40182"/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Aperture side = 550</a:t>
            </a:r>
            <a:r>
              <a:rPr lang="el-GR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μ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m</a:t>
            </a:r>
          </a:p>
          <a:p>
            <a:pPr marL="40182"/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Wavelength = 800nm</a:t>
            </a:r>
          </a:p>
        </p:txBody>
      </p:sp>
      <p:sp>
        <p:nvSpPr>
          <p:cNvPr id="13326" name="Rectangle 14"/>
          <p:cNvSpPr>
            <a:spLocks/>
          </p:cNvSpPr>
          <p:nvPr/>
        </p:nvSpPr>
        <p:spPr bwMode="auto">
          <a:xfrm>
            <a:off x="3864621" y="3812977"/>
            <a:ext cx="1414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sz="2400" dirty="0">
                <a:ea typeface="ＭＳ Ｐゴシック" charset="0"/>
                <a:cs typeface="Arial" charset="0"/>
              </a:rPr>
              <a:t>z = 100mm</a:t>
            </a:r>
          </a:p>
        </p:txBody>
      </p:sp>
      <p:sp>
        <p:nvSpPr>
          <p:cNvPr id="13327" name="Rectangle 15"/>
          <p:cNvSpPr>
            <a:spLocks/>
          </p:cNvSpPr>
          <p:nvPr/>
        </p:nvSpPr>
        <p:spPr bwMode="auto">
          <a:xfrm>
            <a:off x="935407" y="1017984"/>
            <a:ext cx="11027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sz="2400">
                <a:ea typeface="ＭＳ Ｐゴシック" charset="0"/>
                <a:cs typeface="Arial" charset="0"/>
              </a:rPr>
              <a:t>z = 0mm</a:t>
            </a:r>
          </a:p>
        </p:txBody>
      </p:sp>
      <p:pic>
        <p:nvPicPr>
          <p:cNvPr id="2" name="Picture 1" descr="Screen Shot 2013-09-23 at 11.07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33" y="1454406"/>
            <a:ext cx="2278378" cy="2285432"/>
          </a:xfrm>
          <a:prstGeom prst="rect">
            <a:avLst/>
          </a:prstGeom>
        </p:spPr>
      </p:pic>
      <p:pic>
        <p:nvPicPr>
          <p:cNvPr id="3" name="Picture 2" descr="Screen Shot 2013-09-23 at 11.12.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7" y="4188460"/>
            <a:ext cx="2285651" cy="2285651"/>
          </a:xfrm>
          <a:prstGeom prst="rect">
            <a:avLst/>
          </a:prstGeom>
        </p:spPr>
      </p:pic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8930" y="0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algn="l"/>
            <a:r>
              <a:rPr lang="en-US" sz="3600" dirty="0">
                <a:solidFill>
                  <a:srgbClr val="0070C0"/>
                </a:solidFill>
              </a:rPr>
              <a:t>Square aperture - linear propagation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20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1616" y="507719"/>
            <a:ext cx="507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Near Field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812965"/>
              </p:ext>
            </p:extLst>
          </p:nvPr>
        </p:nvGraphicFramePr>
        <p:xfrm>
          <a:off x="746125" y="1928813"/>
          <a:ext cx="7618413" cy="255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27400" imgH="1117600" progId="Equation.DSMT4">
                  <p:embed/>
                </p:oleObj>
              </mc:Choice>
              <mc:Fallback>
                <p:oleObj name="Equation" r:id="rId2" imgW="3327400" imgH="1117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6125" y="1928813"/>
                        <a:ext cx="7618413" cy="255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F7A5F30-4131-6F35-8B0C-A61AAE470E6D}"/>
              </a:ext>
            </a:extLst>
          </p:cNvPr>
          <p:cNvSpPr/>
          <p:nvPr/>
        </p:nvSpPr>
        <p:spPr>
          <a:xfrm>
            <a:off x="6389370" y="3909060"/>
            <a:ext cx="1543050" cy="731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88221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r="8095"/>
          <a:stretch/>
        </p:blipFill>
        <p:spPr>
          <a:xfrm>
            <a:off x="92363" y="1612711"/>
            <a:ext cx="4414983" cy="4002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r="7618"/>
          <a:stretch/>
        </p:blipFill>
        <p:spPr>
          <a:xfrm>
            <a:off x="4553530" y="1612711"/>
            <a:ext cx="4368800" cy="40020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1546" y="732043"/>
            <a:ext cx="49116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000" dirty="0">
                <a:solidFill>
                  <a:srgbClr val="0070C0"/>
                </a:solidFill>
              </a:rPr>
              <a:t>2D square and 2D s</a:t>
            </a:r>
            <a:r>
              <a:rPr lang="en-US" sz="4000" dirty="0" err="1">
                <a:solidFill>
                  <a:srgbClr val="0070C0"/>
                </a:solidFill>
              </a:rPr>
              <a:t>i</a:t>
            </a:r>
            <a:r>
              <a:rPr lang="x-none" sz="4000" dirty="0">
                <a:solidFill>
                  <a:srgbClr val="0070C0"/>
                </a:solidFill>
              </a:rPr>
              <a:t>nc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3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https://upload.wikimedia.org/wikipedia/commons/thumb/d/d4/Sinc_function_%28normalized%29.svg/1024px-Sinc_function_%28normalized%29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304" y="3412259"/>
            <a:ext cx="5106496" cy="35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22646" y="27132"/>
            <a:ext cx="43152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1</a:t>
            </a:r>
            <a:r>
              <a:rPr lang="x-none" sz="4000" dirty="0">
                <a:solidFill>
                  <a:srgbClr val="0070C0"/>
                </a:solidFill>
              </a:rPr>
              <a:t>D </a:t>
            </a:r>
            <a:r>
              <a:rPr lang="en-US" sz="4000" dirty="0" err="1">
                <a:solidFill>
                  <a:srgbClr val="0070C0"/>
                </a:solidFill>
              </a:rPr>
              <a:t>rect</a:t>
            </a:r>
            <a:r>
              <a:rPr lang="x-none" sz="4000" dirty="0">
                <a:solidFill>
                  <a:srgbClr val="0070C0"/>
                </a:solidFill>
              </a:rPr>
              <a:t> and </a:t>
            </a:r>
            <a:r>
              <a:rPr lang="en-US" sz="4000" dirty="0">
                <a:solidFill>
                  <a:srgbClr val="0070C0"/>
                </a:solidFill>
              </a:rPr>
              <a:t>1</a:t>
            </a:r>
            <a:r>
              <a:rPr lang="x-none" sz="4000" dirty="0">
                <a:solidFill>
                  <a:srgbClr val="0070C0"/>
                </a:solidFill>
              </a:rPr>
              <a:t>D s</a:t>
            </a:r>
            <a:r>
              <a:rPr lang="en-US" sz="4000" dirty="0" err="1">
                <a:solidFill>
                  <a:srgbClr val="0070C0"/>
                </a:solidFill>
              </a:rPr>
              <a:t>i</a:t>
            </a:r>
            <a:r>
              <a:rPr lang="x-none" sz="4000" dirty="0">
                <a:solidFill>
                  <a:srgbClr val="0070C0"/>
                </a:solidFill>
              </a:rPr>
              <a:t>nc </a:t>
            </a:r>
            <a:endParaRPr lang="en-US" sz="4000" dirty="0">
              <a:solidFill>
                <a:srgbClr val="0070C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473903"/>
              </p:ext>
            </p:extLst>
          </p:nvPr>
        </p:nvGraphicFramePr>
        <p:xfrm>
          <a:off x="571500" y="698500"/>
          <a:ext cx="3017838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22280" imgH="736560" progId="Equation.DSMT4">
                  <p:embed/>
                </p:oleObj>
              </mc:Choice>
              <mc:Fallback>
                <p:oleObj name="Equation" r:id="rId3" imgW="22222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500" y="698500"/>
                        <a:ext cx="3017838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 descr="https://upload.wikimedia.org/wikipedia/commons/thumb/1/11/Rectangular_function.svg/1024px-Rectangular_functio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42" y="1602458"/>
            <a:ext cx="3344499" cy="23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534546"/>
              </p:ext>
            </p:extLst>
          </p:nvPr>
        </p:nvGraphicFramePr>
        <p:xfrm>
          <a:off x="5581650" y="927100"/>
          <a:ext cx="16637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65160" imgH="253800" progId="Equation.DSMT4">
                  <p:embed/>
                </p:oleObj>
              </mc:Choice>
              <mc:Fallback>
                <p:oleObj name="Equation" r:id="rId6" imgW="9651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1650" y="927100"/>
                        <a:ext cx="1663700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56" y="1363663"/>
            <a:ext cx="3223545" cy="241858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975071" y="1864418"/>
            <a:ext cx="0" cy="129309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480810" y="1864418"/>
            <a:ext cx="49426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686550" y="3284220"/>
            <a:ext cx="571500" cy="1328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267405"/>
              </p:ext>
            </p:extLst>
          </p:nvPr>
        </p:nvGraphicFramePr>
        <p:xfrm>
          <a:off x="6628340" y="1645299"/>
          <a:ext cx="199199" cy="219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720" imgH="139680" progId="Equation.DSMT4">
                  <p:embed/>
                </p:oleObj>
              </mc:Choice>
              <mc:Fallback>
                <p:oleObj name="Equation" r:id="rId9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28340" y="1645299"/>
                        <a:ext cx="199199" cy="219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388254"/>
              </p:ext>
            </p:extLst>
          </p:nvPr>
        </p:nvGraphicFramePr>
        <p:xfrm>
          <a:off x="6885409" y="3285548"/>
          <a:ext cx="179324" cy="251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6720" imgH="177480" progId="Equation.DSMT4">
                  <p:embed/>
                </p:oleObj>
              </mc:Choice>
              <mc:Fallback>
                <p:oleObj name="Equation" r:id="rId11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85409" y="3285548"/>
                        <a:ext cx="179324" cy="251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741892"/>
              </p:ext>
            </p:extLst>
          </p:nvPr>
        </p:nvGraphicFramePr>
        <p:xfrm>
          <a:off x="270934" y="4131058"/>
          <a:ext cx="5418666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438280" imgH="457200" progId="Equation.DSMT4">
                  <p:embed/>
                </p:oleObj>
              </mc:Choice>
              <mc:Fallback>
                <p:oleObj name="Equation" r:id="rId13" imgW="24382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0934" y="4131058"/>
                        <a:ext cx="5418666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799388"/>
              </p:ext>
            </p:extLst>
          </p:nvPr>
        </p:nvGraphicFramePr>
        <p:xfrm>
          <a:off x="8581390" y="5957507"/>
          <a:ext cx="439420" cy="48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6720" imgH="139680" progId="Equation.DSMT4">
                  <p:embed/>
                </p:oleObj>
              </mc:Choice>
              <mc:Fallback>
                <p:oleObj name="Equation" r:id="rId15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581390" y="5957507"/>
                        <a:ext cx="439420" cy="483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5899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00649" y="732043"/>
            <a:ext cx="2813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000" dirty="0">
                <a:solidFill>
                  <a:srgbClr val="0070C0"/>
                </a:solidFill>
              </a:rPr>
              <a:t>2D </a:t>
            </a:r>
            <a:r>
              <a:rPr lang="en-US" sz="4000" dirty="0">
                <a:solidFill>
                  <a:srgbClr val="0070C0"/>
                </a:solidFill>
              </a:rPr>
              <a:t>rectangle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/>
          <a:stretch/>
        </p:blipFill>
        <p:spPr>
          <a:xfrm>
            <a:off x="396240" y="1925824"/>
            <a:ext cx="4627885" cy="4002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r="9003"/>
          <a:stretch/>
        </p:blipFill>
        <p:spPr>
          <a:xfrm>
            <a:off x="4541521" y="1925824"/>
            <a:ext cx="4277360" cy="40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26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Fraunhofer</a:t>
            </a:r>
            <a:r>
              <a:rPr lang="en-US" dirty="0">
                <a:solidFill>
                  <a:srgbClr val="0000FF"/>
                </a:solidFill>
              </a:rPr>
              <a:t> Diffraction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or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Far field</a:t>
            </a:r>
          </a:p>
        </p:txBody>
      </p:sp>
    </p:spTree>
    <p:extLst>
      <p:ext uri="{BB962C8B-B14F-4D97-AF65-F5344CB8AC3E}">
        <p14:creationId xmlns:p14="http://schemas.microsoft.com/office/powerpoint/2010/main" val="167360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1108" y="404883"/>
            <a:ext cx="507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Far Field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67568"/>
              </p:ext>
            </p:extLst>
          </p:nvPr>
        </p:nvGraphicFramePr>
        <p:xfrm>
          <a:off x="388938" y="1389063"/>
          <a:ext cx="8561387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49700" imgH="1892300" progId="Equation.DSMT4">
                  <p:embed/>
                </p:oleObj>
              </mc:Choice>
              <mc:Fallback>
                <p:oleObj name="Equation" r:id="rId2" imgW="3949700" imgH="18923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1389063"/>
                        <a:ext cx="8561387" cy="4229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0884E5F-BE1E-992B-2D42-22F2210BB92F}"/>
              </a:ext>
            </a:extLst>
          </p:cNvPr>
          <p:cNvSpPr/>
          <p:nvPr/>
        </p:nvSpPr>
        <p:spPr>
          <a:xfrm>
            <a:off x="800100" y="3817620"/>
            <a:ext cx="1874520" cy="96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68328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728" y="0"/>
            <a:ext cx="673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Approaching far field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0" y="994787"/>
            <a:ext cx="2115659" cy="213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9" y="3809221"/>
            <a:ext cx="3828422" cy="2872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/>
          <a:stretch/>
        </p:blipFill>
        <p:spPr>
          <a:xfrm>
            <a:off x="2873829" y="675422"/>
            <a:ext cx="5846383" cy="3174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t="9442" r="23692" b="12532"/>
          <a:stretch/>
        </p:blipFill>
        <p:spPr>
          <a:xfrm>
            <a:off x="3146493" y="3879889"/>
            <a:ext cx="1838786" cy="1829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9"/>
          <a:stretch/>
        </p:blipFill>
        <p:spPr>
          <a:xfrm>
            <a:off x="256473" y="3614169"/>
            <a:ext cx="2927098" cy="25885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52800" y="1810327"/>
            <a:ext cx="535709" cy="6650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346036" y="2475345"/>
            <a:ext cx="1274618" cy="11388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381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/>
          <a:stretch/>
        </p:blipFill>
        <p:spPr>
          <a:xfrm>
            <a:off x="5561455" y="3160431"/>
            <a:ext cx="2414237" cy="1877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r="9614"/>
          <a:stretch/>
        </p:blipFill>
        <p:spPr>
          <a:xfrm>
            <a:off x="3352800" y="3160431"/>
            <a:ext cx="2152073" cy="1879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79" y="467402"/>
            <a:ext cx="6091619" cy="2693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483561-27F9-8C41-B91A-5284DA5A6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44185"/>
            <a:ext cx="8229600" cy="1143000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Gaussian beam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5"/>
          <a:stretch/>
        </p:blipFill>
        <p:spPr>
          <a:xfrm>
            <a:off x="1033638" y="3160431"/>
            <a:ext cx="2300689" cy="1912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6" y="4960557"/>
            <a:ext cx="2399253" cy="180012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299855" y="467402"/>
            <a:ext cx="18472" cy="2774562"/>
          </a:xfrm>
          <a:prstGeom prst="line">
            <a:avLst/>
          </a:prstGeom>
          <a:ln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6431" y="467402"/>
            <a:ext cx="18472" cy="2774562"/>
          </a:xfrm>
          <a:prstGeom prst="line">
            <a:avLst/>
          </a:prstGeom>
          <a:ln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68540" y="467402"/>
            <a:ext cx="18472" cy="2774562"/>
          </a:xfrm>
          <a:prstGeom prst="line">
            <a:avLst/>
          </a:prstGeom>
          <a:ln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90" y="4957664"/>
            <a:ext cx="2409032" cy="18074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69" y="4955608"/>
            <a:ext cx="2412444" cy="18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3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134027" y="169611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099119"/>
              </p:ext>
            </p:extLst>
          </p:nvPr>
        </p:nvGraphicFramePr>
        <p:xfrm>
          <a:off x="508924" y="3053390"/>
          <a:ext cx="7404100" cy="2776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49600" imgH="1181100" progId="Equation.DSMT4">
                  <p:embed/>
                </p:oleObj>
              </mc:Choice>
              <mc:Fallback>
                <p:oleObj name="Equation" r:id="rId2" imgW="3149600" imgH="1181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924" y="3053390"/>
                        <a:ext cx="7404100" cy="2776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106407" y="73831"/>
            <a:ext cx="2577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Plane Waves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267718" y="720161"/>
            <a:ext cx="0" cy="1625715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1270464" y="2345876"/>
            <a:ext cx="4024622" cy="2701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95086" y="2172995"/>
            <a:ext cx="3467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z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107535"/>
              </p:ext>
            </p:extLst>
          </p:nvPr>
        </p:nvGraphicFramePr>
        <p:xfrm>
          <a:off x="3723406" y="2806133"/>
          <a:ext cx="116543" cy="17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7000" imgH="190500" progId="Equation.DSMT4">
                  <p:embed/>
                </p:oleObj>
              </mc:Choice>
              <mc:Fallback>
                <p:oleObj name="Equation" r:id="rId4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23406" y="2806133"/>
                        <a:ext cx="116543" cy="17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780906"/>
              </p:ext>
            </p:extLst>
          </p:nvPr>
        </p:nvGraphicFramePr>
        <p:xfrm>
          <a:off x="3723406" y="2806133"/>
          <a:ext cx="116543" cy="17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7000" imgH="190500" progId="Equation.DSMT4">
                  <p:embed/>
                </p:oleObj>
              </mc:Choice>
              <mc:Fallback>
                <p:oleObj name="Equation" r:id="rId6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23406" y="2806133"/>
                        <a:ext cx="116543" cy="17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/>
          <p:cNvCxnSpPr/>
          <p:nvPr/>
        </p:nvCxnSpPr>
        <p:spPr>
          <a:xfrm flipV="1">
            <a:off x="1256071" y="1792799"/>
            <a:ext cx="4024622" cy="508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976387" y="689341"/>
            <a:ext cx="269454" cy="16257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 rot="21123280">
            <a:off x="1850403" y="1222959"/>
            <a:ext cx="2212901" cy="1687076"/>
            <a:chOff x="1960927" y="1624630"/>
            <a:chExt cx="2411465" cy="1879740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1960927" y="1624630"/>
              <a:ext cx="37351" cy="18487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564543" y="1630646"/>
              <a:ext cx="37351" cy="18487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168159" y="1636662"/>
              <a:ext cx="37351" cy="18487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3771775" y="1642678"/>
              <a:ext cx="37351" cy="18487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335041" y="1655651"/>
              <a:ext cx="37351" cy="18487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 flipV="1">
            <a:off x="1744424" y="1286590"/>
            <a:ext cx="520691" cy="761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12142" y="1387975"/>
            <a:ext cx="4491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z’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8638" y="322011"/>
            <a:ext cx="499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x’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13998" y="767688"/>
            <a:ext cx="3874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λ</a:t>
            </a:r>
            <a:endParaRPr lang="en-US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3781218" y="6218418"/>
            <a:ext cx="4562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Eigenmodes</a:t>
            </a:r>
            <a:r>
              <a:rPr lang="en-US" sz="2800" dirty="0">
                <a:solidFill>
                  <a:srgbClr val="FF0000"/>
                </a:solidFill>
              </a:rPr>
              <a:t> and eigenvalues?</a:t>
            </a:r>
          </a:p>
        </p:txBody>
      </p:sp>
    </p:spTree>
    <p:extLst>
      <p:ext uri="{BB962C8B-B14F-4D97-AF65-F5344CB8AC3E}">
        <p14:creationId xmlns:p14="http://schemas.microsoft.com/office/powerpoint/2010/main" val="354922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76709-DD23-D344-BB03-8A11E29F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88764"/>
            <a:ext cx="8229600" cy="1143000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Non-Magic Speckle</a:t>
            </a:r>
          </a:p>
        </p:txBody>
      </p:sp>
      <p:pic>
        <p:nvPicPr>
          <p:cNvPr id="3" name="speck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944041" y="63500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algn="l"/>
            <a:r>
              <a:rPr lang="en-US" sz="3600" dirty="0">
                <a:solidFill>
                  <a:srgbClr val="0000FF"/>
                </a:solidFill>
              </a:rPr>
              <a:t>Magic Speckle input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31</a:t>
            </a:fld>
            <a:endParaRPr lang="en-US" dirty="0"/>
          </a:p>
        </p:txBody>
      </p:sp>
      <p:pic>
        <p:nvPicPr>
          <p:cNvPr id="8" name="bessel_speckle_xy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3388" y="801596"/>
            <a:ext cx="2628000" cy="2628000"/>
          </a:xfrm>
          <a:prstGeom prst="rect">
            <a:avLst/>
          </a:prstGeom>
        </p:spPr>
      </p:pic>
      <p:pic>
        <p:nvPicPr>
          <p:cNvPr id="9" name="Picture 8" descr="Screen Shot 2013-09-24 at 21.06.4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89" y="801596"/>
            <a:ext cx="2628000" cy="262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2759" y="2324441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Why doesn’t</a:t>
            </a:r>
          </a:p>
          <a:p>
            <a:pPr algn="ctr"/>
            <a:r>
              <a:rPr lang="en-GB" dirty="0"/>
              <a:t>It change??</a:t>
            </a:r>
          </a:p>
        </p:txBody>
      </p:sp>
      <p:pic>
        <p:nvPicPr>
          <p:cNvPr id="12" name="bessel_speckle_profil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536" y="3638261"/>
            <a:ext cx="8817626" cy="28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8930" y="0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algn="l"/>
            <a:r>
              <a:rPr lang="en-US" sz="3600" dirty="0"/>
              <a:t>Magic Speckle input</a:t>
            </a:r>
          </a:p>
        </p:txBody>
      </p:sp>
      <p:pic>
        <p:nvPicPr>
          <p:cNvPr id="11" name="Picture 10" descr="Screen Shot 2013-09-24 at 21.06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93" y="1703692"/>
            <a:ext cx="2811955" cy="2710287"/>
          </a:xfrm>
          <a:prstGeom prst="rect">
            <a:avLst/>
          </a:prstGeom>
        </p:spPr>
      </p:pic>
      <p:pic>
        <p:nvPicPr>
          <p:cNvPr id="3" name="Picture 2" descr="Screen Shot 2013-09-24 at 21.33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2" y="1703692"/>
            <a:ext cx="2832118" cy="271028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977476" y="3175139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48500" y="2767761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latin typeface="Cambria"/>
                <a:cs typeface="Cambria"/>
              </a:rPr>
              <a:t>FT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26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1616" y="507719"/>
            <a:ext cx="5752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Magic speckle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611495"/>
              </p:ext>
            </p:extLst>
          </p:nvPr>
        </p:nvGraphicFramePr>
        <p:xfrm>
          <a:off x="746125" y="1435100"/>
          <a:ext cx="7618413" cy="354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27400" imgH="1549400" progId="Equation.DSMT4">
                  <p:embed/>
                </p:oleObj>
              </mc:Choice>
              <mc:Fallback>
                <p:oleObj name="Equation" r:id="rId2" imgW="3327400" imgH="15494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6125" y="1435100"/>
                        <a:ext cx="7618413" cy="354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6981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34</a:t>
            </a:fld>
            <a:endParaRPr lang="en-US" dirty="0"/>
          </a:p>
        </p:txBody>
      </p:sp>
      <p:pic>
        <p:nvPicPr>
          <p:cNvPr id="15" name="Picture 14" descr="Screen Shot 2013-09-24 at 21.24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5" y="1842419"/>
            <a:ext cx="2657825" cy="2665440"/>
          </a:xfrm>
          <a:prstGeom prst="rect">
            <a:avLst/>
          </a:prstGeom>
        </p:spPr>
      </p:pic>
      <p:pic>
        <p:nvPicPr>
          <p:cNvPr id="2" name="Picture 1" descr="Screen Shot 2013-09-25 at 12.44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09" y="1842419"/>
            <a:ext cx="2691311" cy="2682901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633597" y="285750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algn="l"/>
            <a:r>
              <a:rPr lang="en-US" sz="3600" dirty="0">
                <a:solidFill>
                  <a:srgbClr val="0000FF"/>
                </a:solidFill>
              </a:rPr>
              <a:t>Bessel beam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977476" y="3175139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48500" y="2767761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latin typeface="Cambria"/>
                <a:cs typeface="Cambria"/>
              </a:rPr>
              <a:t>FT</a:t>
            </a:r>
          </a:p>
        </p:txBody>
      </p:sp>
    </p:spTree>
    <p:extLst>
      <p:ext uri="{BB962C8B-B14F-4D97-AF65-F5344CB8AC3E}">
        <p14:creationId xmlns:p14="http://schemas.microsoft.com/office/powerpoint/2010/main" val="1000393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26" y="1168674"/>
            <a:ext cx="4555257" cy="34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05" y="1169789"/>
            <a:ext cx="4555257" cy="342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3" name="Rectangle 5"/>
          <p:cNvSpPr>
            <a:spLocks/>
          </p:cNvSpPr>
          <p:nvPr/>
        </p:nvSpPr>
        <p:spPr bwMode="auto">
          <a:xfrm>
            <a:off x="5679281" y="1044774"/>
            <a:ext cx="129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 sz="1100">
                <a:ea typeface="ＭＳ Ｐゴシック" charset="0"/>
                <a:cs typeface="Arial" charset="0"/>
              </a:rPr>
              <a:t>Profile of propagation</a:t>
            </a: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1000125" y="5063133"/>
            <a:ext cx="56523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 sz="1500">
                <a:ea typeface="ＭＳ Ｐゴシック" charset="0"/>
                <a:cs typeface="Arial" charset="0"/>
              </a:rPr>
              <a:t>Almost no diffraction is observed after 2cm of propagation in free space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564481" y="0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algn="l"/>
            <a:r>
              <a:rPr lang="en-US" sz="3600" dirty="0">
                <a:solidFill>
                  <a:srgbClr val="0000FF"/>
                </a:solidFill>
              </a:rPr>
              <a:t>Propagation of a Bessel beam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06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DAA23-2E91-514A-BA8C-73BFC77E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719"/>
            <a:ext cx="8229600" cy="1143000"/>
          </a:xfrm>
        </p:spPr>
        <p:txBody>
          <a:bodyPr/>
          <a:lstStyle/>
          <a:p>
            <a:r>
              <a:rPr lang="en-CH" dirty="0">
                <a:solidFill>
                  <a:srgbClr val="0070C0"/>
                </a:solidFill>
              </a:rPr>
              <a:t>Self healing property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2" y="1002922"/>
            <a:ext cx="2245304" cy="2243885"/>
          </a:xfrm>
          <a:prstGeom prst="rect">
            <a:avLst/>
          </a:prstGeom>
        </p:spPr>
      </p:pic>
      <p:pic>
        <p:nvPicPr>
          <p:cNvPr id="5" name="Picture 4" descr="C:\Users\adminlo\AppData\Local\Microsoft\Windows\INetCache\Content.Word\Bessel_beam.sv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53" y="924448"/>
            <a:ext cx="4803102" cy="2322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06" y="3408291"/>
            <a:ext cx="5496490" cy="2520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8" y="2885066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Ax</a:t>
            </a:r>
            <a:r>
              <a:rPr lang="en-US" dirty="0" err="1"/>
              <a:t>i</a:t>
            </a:r>
            <a:r>
              <a:rPr lang="tr-TR" dirty="0" err="1"/>
              <a:t>con</a:t>
            </a:r>
            <a:r>
              <a:rPr lang="tr-TR" dirty="0"/>
              <a:t> lens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348819"/>
            <a:ext cx="914400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https://en.wikipedia.org/wiki/Bessel_beam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14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Light Sheet Imaging</a:t>
            </a:r>
          </a:p>
        </p:txBody>
      </p:sp>
      <p:pic>
        <p:nvPicPr>
          <p:cNvPr id="8194" name="Picture 2" descr="https://upload.wikimedia.org/wikipedia/commons/thumb/5/53/Spim_prinziple_en.svg/1920px-Spim_prinziple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499276"/>
            <a:ext cx="8872854" cy="463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7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385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Light Sheet by scanning a Bessel beam</a:t>
            </a:r>
          </a:p>
        </p:txBody>
      </p:sp>
      <p:pic>
        <p:nvPicPr>
          <p:cNvPr id="10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59" y="735013"/>
            <a:ext cx="6901481" cy="56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4330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Gao, Liang, et al. "3D live fluorescence imaging of cellular dynamics using Bessel beam plane illumination microscopy."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Nature protocols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 9.5 (2014): 1083-1101.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72567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59" y="713064"/>
            <a:ext cx="5902595" cy="580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20874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Chu, Li-An, et al. "Rapid single-wavelength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lightsheet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localization microscopy for clarified tissue."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Nature communications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 10.1 (2019): 1-10.</a:t>
            </a:r>
            <a:endParaRPr lang="en-US" sz="11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385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Light Sheet by scanning a Bessel beam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80655" y="1708727"/>
            <a:ext cx="2632364" cy="3787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7782" y="2087479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Bessel beam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13382" y="945911"/>
            <a:ext cx="886692" cy="1769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56728" y="858982"/>
            <a:ext cx="443346" cy="2393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00075" y="644822"/>
            <a:ext cx="1450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Galvo mirrors to scan</a:t>
            </a:r>
          </a:p>
        </p:txBody>
      </p:sp>
    </p:spTree>
    <p:extLst>
      <p:ext uri="{BB962C8B-B14F-4D97-AF65-F5344CB8AC3E}">
        <p14:creationId xmlns:p14="http://schemas.microsoft.com/office/powerpoint/2010/main" val="3352959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289473" y="1842389"/>
            <a:ext cx="449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Y’</a:t>
            </a:r>
          </a:p>
        </p:txBody>
      </p:sp>
      <p:sp>
        <p:nvSpPr>
          <p:cNvPr id="2" name="Parallelogram 1"/>
          <p:cNvSpPr/>
          <p:nvPr/>
        </p:nvSpPr>
        <p:spPr>
          <a:xfrm rot="5241143" flipV="1">
            <a:off x="538626" y="2166207"/>
            <a:ext cx="1624769" cy="999025"/>
          </a:xfrm>
          <a:prstGeom prst="parallelogram">
            <a:avLst>
              <a:gd name="adj" fmla="val 51587"/>
            </a:avLst>
          </a:prstGeom>
          <a:blipFill rotWithShape="1"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57883" y="1195588"/>
            <a:ext cx="0" cy="81548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091658" y="1832920"/>
            <a:ext cx="616292" cy="408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381995" y="2540112"/>
            <a:ext cx="4930336" cy="74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40047" y="1123900"/>
            <a:ext cx="0" cy="81548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73822" y="1761232"/>
            <a:ext cx="616292" cy="408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arallelogram 8"/>
          <p:cNvSpPr/>
          <p:nvPr/>
        </p:nvSpPr>
        <p:spPr>
          <a:xfrm rot="5241143" flipV="1">
            <a:off x="4145351" y="2114843"/>
            <a:ext cx="1624769" cy="960169"/>
          </a:xfrm>
          <a:prstGeom prst="parallelogram">
            <a:avLst>
              <a:gd name="adj" fmla="val 5158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185890" y="2551569"/>
            <a:ext cx="1073492" cy="0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51487" y="735893"/>
            <a:ext cx="34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07950" y="1238011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5333" y="1316341"/>
            <a:ext cx="43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y’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15430" y="710887"/>
            <a:ext cx="429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x’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6794" y="38405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Z=0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95825" y="3500309"/>
            <a:ext cx="0" cy="365196"/>
          </a:xfrm>
          <a:prstGeom prst="straightConnector1">
            <a:avLst/>
          </a:prstGeom>
          <a:ln>
            <a:prstDash val="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98354"/>
              </p:ext>
            </p:extLst>
          </p:nvPr>
        </p:nvGraphicFramePr>
        <p:xfrm>
          <a:off x="142875" y="5435600"/>
          <a:ext cx="8945563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60900" imgH="622300" progId="Equation.DSMT4">
                  <p:embed/>
                </p:oleObj>
              </mc:Choice>
              <mc:Fallback>
                <p:oleObj name="Equation" r:id="rId3" imgW="4660900" imgH="6223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875" y="5435600"/>
                        <a:ext cx="8945563" cy="1195388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611098"/>
              </p:ext>
            </p:extLst>
          </p:nvPr>
        </p:nvGraphicFramePr>
        <p:xfrm>
          <a:off x="2586038" y="3736975"/>
          <a:ext cx="66294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24200" imgH="533400" progId="Equation.DSMT4">
                  <p:embed/>
                </p:oleObj>
              </mc:Choice>
              <mc:Fallback>
                <p:oleObj name="Equation" r:id="rId5" imgW="3124200" imgH="53340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86038" y="3736975"/>
                        <a:ext cx="6629400" cy="11303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Curved Connector 29"/>
          <p:cNvCxnSpPr/>
          <p:nvPr/>
        </p:nvCxnSpPr>
        <p:spPr>
          <a:xfrm flipV="1">
            <a:off x="3805244" y="2894463"/>
            <a:ext cx="1034805" cy="534159"/>
          </a:xfrm>
          <a:prstGeom prst="curvedConnector3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92186" y="3428621"/>
            <a:ext cx="422316" cy="1763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40387" y="52105"/>
            <a:ext cx="3892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alibri"/>
              </a:rPr>
              <a:t>Angular spectrum</a:t>
            </a:r>
          </a:p>
        </p:txBody>
      </p:sp>
    </p:spTree>
    <p:extLst>
      <p:ext uri="{BB962C8B-B14F-4D97-AF65-F5344CB8AC3E}">
        <p14:creationId xmlns:p14="http://schemas.microsoft.com/office/powerpoint/2010/main" val="768981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opagation_squa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741" y="1366576"/>
            <a:ext cx="9286806" cy="510774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12691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FF"/>
                </a:solidFill>
              </a:rPr>
              <a:t>Extra slide: propagation of square aperture</a:t>
            </a:r>
          </a:p>
        </p:txBody>
      </p:sp>
    </p:spTree>
    <p:extLst>
      <p:ext uri="{BB962C8B-B14F-4D97-AF65-F5344CB8AC3E}">
        <p14:creationId xmlns:p14="http://schemas.microsoft.com/office/powerpoint/2010/main" val="176338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 flipV="1">
            <a:off x="2393577" y="349623"/>
            <a:ext cx="13447" cy="20170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398495" y="1358153"/>
            <a:ext cx="21515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501154" y="1264024"/>
            <a:ext cx="188259" cy="1882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84295" y="1264024"/>
            <a:ext cx="188259" cy="1882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405282" y="349623"/>
            <a:ext cx="13447" cy="20170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410200" y="1358153"/>
            <a:ext cx="21515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544671" y="1264024"/>
            <a:ext cx="188259" cy="1882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91081" y="1264024"/>
            <a:ext cx="188259" cy="1882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40" y="2944907"/>
            <a:ext cx="4222813" cy="31683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5" y="2944907"/>
            <a:ext cx="4222813" cy="3168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5033" y="171636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</a:t>
            </a:r>
            <a:r>
              <a:rPr lang="en-US" sz="3600" baseline="-25000" dirty="0"/>
              <a:t>0</a:t>
            </a:r>
            <a:r>
              <a:rPr lang="el-GR" sz="3600" baseline="-25000" dirty="0"/>
              <a:t> </a:t>
            </a:r>
            <a:r>
              <a:rPr lang="el-GR" sz="3600" dirty="0"/>
              <a:t>=1/Λ</a:t>
            </a:r>
            <a:endParaRPr lang="en-US" sz="3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689413" y="1452282"/>
            <a:ext cx="277398" cy="3487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86097" y="965665"/>
            <a:ext cx="427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154" y="26457"/>
            <a:ext cx="39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3448" y="6113223"/>
            <a:ext cx="6569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Λ</a:t>
            </a:r>
            <a:endParaRPr lang="en-US" sz="32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39605" y="6000335"/>
            <a:ext cx="685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87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30 at 19.08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9" t="35209" r="35666" b="36681"/>
          <a:stretch/>
        </p:blipFill>
        <p:spPr>
          <a:xfrm>
            <a:off x="1959351" y="2681224"/>
            <a:ext cx="1866718" cy="1846597"/>
          </a:xfrm>
          <a:prstGeom prst="rect">
            <a:avLst/>
          </a:prstGeom>
        </p:spPr>
      </p:pic>
      <p:pic>
        <p:nvPicPr>
          <p:cNvPr id="8" name="Picture 7" descr="Screen Shot 2013-09-30 at 20.06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8" t="35108" r="35666" b="36862"/>
          <a:stretch/>
        </p:blipFill>
        <p:spPr>
          <a:xfrm>
            <a:off x="1959351" y="4628346"/>
            <a:ext cx="1866718" cy="1846598"/>
          </a:xfrm>
          <a:prstGeom prst="rect">
            <a:avLst/>
          </a:prstGeom>
        </p:spPr>
      </p:pic>
      <p:pic>
        <p:nvPicPr>
          <p:cNvPr id="9" name="Picture 8" descr="Screen Shot 2013-09-30 at 19.08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05" y="2681224"/>
            <a:ext cx="1843970" cy="1846597"/>
          </a:xfrm>
          <a:prstGeom prst="rect">
            <a:avLst/>
          </a:prstGeom>
        </p:spPr>
      </p:pic>
      <p:pic>
        <p:nvPicPr>
          <p:cNvPr id="10" name="Picture 9" descr="Screen Shot 2013-09-30 at 19.09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05" y="758409"/>
            <a:ext cx="1843970" cy="1841340"/>
          </a:xfrm>
          <a:prstGeom prst="rect">
            <a:avLst/>
          </a:prstGeom>
        </p:spPr>
      </p:pic>
      <p:pic>
        <p:nvPicPr>
          <p:cNvPr id="11" name="Picture 10" descr="Screen Shot 2013-09-30 at 20.05.4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05" y="4623071"/>
            <a:ext cx="1843970" cy="1851873"/>
          </a:xfrm>
          <a:prstGeom prst="rect">
            <a:avLst/>
          </a:prstGeom>
        </p:spPr>
      </p:pic>
      <p:pic>
        <p:nvPicPr>
          <p:cNvPr id="22" name="Picture 21" descr="Screen Shot 2013-09-30 at 19.09.5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8" t="35486" r="35666" b="36524"/>
          <a:stretch/>
        </p:blipFill>
        <p:spPr>
          <a:xfrm>
            <a:off x="1959351" y="758409"/>
            <a:ext cx="1866718" cy="1846597"/>
          </a:xfrm>
          <a:prstGeom prst="rect">
            <a:avLst/>
          </a:prstGeom>
        </p:spPr>
      </p:pic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8930" y="0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algn="l"/>
            <a:r>
              <a:rPr lang="en-US" sz="3600" dirty="0">
                <a:solidFill>
                  <a:prstClr val="black"/>
                </a:solidFill>
                <a:latin typeface="Calibri"/>
              </a:rPr>
              <a:t>Fourier Transform pairs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77476" y="1676539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48500" y="1269161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prstClr val="black"/>
                </a:solidFill>
                <a:latin typeface="Cambria"/>
                <a:cs typeface="Cambria"/>
              </a:rPr>
              <a:t>FT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977476" y="3606939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48500" y="3199561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prstClr val="black"/>
                </a:solidFill>
                <a:latin typeface="Cambria"/>
                <a:cs typeface="Cambria"/>
              </a:rPr>
              <a:t>FT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977476" y="5550039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8500" y="5142661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prstClr val="black"/>
                </a:solidFill>
                <a:latin typeface="Cambria"/>
                <a:cs typeface="Cambria"/>
              </a:rPr>
              <a:t>FT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algn="r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02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8930" y="0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algn="l"/>
            <a:r>
              <a:rPr lang="en-US" sz="3600" dirty="0">
                <a:solidFill>
                  <a:prstClr val="black"/>
                </a:solidFill>
                <a:latin typeface="Calibri"/>
              </a:rPr>
              <a:t>Fourier Transform pairs</a:t>
            </a:r>
          </a:p>
        </p:txBody>
      </p:sp>
      <p:pic>
        <p:nvPicPr>
          <p:cNvPr id="2" name="Picture 1" descr="zebr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52" y="3931152"/>
            <a:ext cx="1866718" cy="1446982"/>
          </a:xfrm>
          <a:prstGeom prst="rect">
            <a:avLst/>
          </a:prstGeom>
        </p:spPr>
      </p:pic>
      <p:pic>
        <p:nvPicPr>
          <p:cNvPr id="3" name="Picture 2" descr="Screen Shot 2013-10-02 at 11.1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24" y="3664452"/>
            <a:ext cx="1854200" cy="185420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3977476" y="1676539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48500" y="1269161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prstClr val="black"/>
                </a:solidFill>
                <a:latin typeface="Cambria"/>
                <a:cs typeface="Cambria"/>
              </a:rPr>
              <a:t>FT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977476" y="4578991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348500" y="4171613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prstClr val="black"/>
                </a:solidFill>
                <a:latin typeface="Cambria"/>
                <a:cs typeface="Cambria"/>
              </a:rPr>
              <a:t>FT</a:t>
            </a:r>
          </a:p>
        </p:txBody>
      </p:sp>
      <p:pic>
        <p:nvPicPr>
          <p:cNvPr id="39" name="Picture 38" descr="Screen Shot 2013-10-01 at 12.47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06" y="752543"/>
            <a:ext cx="1866718" cy="1840246"/>
          </a:xfrm>
          <a:prstGeom prst="rect">
            <a:avLst/>
          </a:prstGeom>
        </p:spPr>
      </p:pic>
      <p:pic>
        <p:nvPicPr>
          <p:cNvPr id="42" name="Picture 41" descr="Screen Shot 2013-10-01 at 12.42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52" y="752543"/>
            <a:ext cx="1843976" cy="1834398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 flipH="1" flipV="1">
            <a:off x="6462368" y="1648482"/>
            <a:ext cx="45719" cy="465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46"/>
          <p:cNvSpPr/>
          <p:nvPr/>
        </p:nvSpPr>
        <p:spPr>
          <a:xfrm flipH="1" flipV="1">
            <a:off x="6022236" y="1651278"/>
            <a:ext cx="45719" cy="465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algn="r"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85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C916-8E77-EA48-B509-C5CC058F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85416"/>
            <a:ext cx="7886700" cy="1325563"/>
          </a:xfrm>
        </p:spPr>
        <p:txBody>
          <a:bodyPr/>
          <a:lstStyle/>
          <a:p>
            <a:pPr algn="ctr"/>
            <a:r>
              <a:rPr lang="x-none" dirty="0">
                <a:solidFill>
                  <a:srgbClr val="0070C0"/>
                </a:solidFill>
              </a:rPr>
              <a:t>Propagation using BPM</a:t>
            </a:r>
          </a:p>
        </p:txBody>
      </p:sp>
    </p:spTree>
    <p:extLst>
      <p:ext uri="{BB962C8B-B14F-4D97-AF65-F5344CB8AC3E}">
        <p14:creationId xmlns:p14="http://schemas.microsoft.com/office/powerpoint/2010/main" val="515011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D298-12CA-EE41-9E47-A3604625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64556"/>
            <a:ext cx="7886700" cy="1325563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Propagation of cir</a:t>
            </a:r>
            <a:r>
              <a:rPr lang="en-US" dirty="0">
                <a:solidFill>
                  <a:srgbClr val="0070C0"/>
                </a:solidFill>
              </a:rPr>
              <a:t>cu</a:t>
            </a:r>
            <a:r>
              <a:rPr lang="x-none" dirty="0">
                <a:solidFill>
                  <a:srgbClr val="0070C0"/>
                </a:solidFill>
              </a:rPr>
              <a:t>lar aperture</a:t>
            </a:r>
          </a:p>
        </p:txBody>
      </p:sp>
      <p:pic>
        <p:nvPicPr>
          <p:cNvPr id="5" name="circular_aper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2437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2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429</Words>
  <Application>Microsoft Macintosh PowerPoint</Application>
  <PresentationFormat>On-screen Show (4:3)</PresentationFormat>
  <Paragraphs>122</Paragraphs>
  <Slides>40</Slides>
  <Notes>3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ＭＳ Ｐゴシック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Equation</vt:lpstr>
      <vt:lpstr>Lecture 3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Propagation using BPM</vt:lpstr>
      <vt:lpstr>Propagation of circular aperture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Fresnel Diffraction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Fraunhofer Diffraction or Far field</vt:lpstr>
      <vt:lpstr>PowerPoint Presentation</vt:lpstr>
      <vt:lpstr>PowerPoint Presentation</vt:lpstr>
      <vt:lpstr>Gaussian beam</vt:lpstr>
      <vt:lpstr>Non-Magic Speckle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 healing property </vt:lpstr>
      <vt:lpstr>Light Sheet Imaging</vt:lpstr>
      <vt:lpstr>Light Sheet by scanning a Bessel beam</vt:lpstr>
      <vt:lpstr>Light Sheet by scanning a Bessel beam</vt:lpstr>
      <vt:lpstr>PowerPoint Presentation</vt:lpstr>
    </vt:vector>
  </TitlesOfParts>
  <Company>EPFL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Demetri  Psaltis</dc:creator>
  <cp:lastModifiedBy>Demetri Psaltis</cp:lastModifiedBy>
  <cp:revision>86</cp:revision>
  <cp:lastPrinted>2020-03-05T09:45:21Z</cp:lastPrinted>
  <dcterms:created xsi:type="dcterms:W3CDTF">2020-03-02T15:34:01Z</dcterms:created>
  <dcterms:modified xsi:type="dcterms:W3CDTF">2024-03-08T06:37:10Z</dcterms:modified>
</cp:coreProperties>
</file>